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079360" y="1604520"/>
            <a:ext cx="498420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2867760"/>
            <a:ext cx="8520120" cy="520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992880"/>
            <a:ext cx="8520120" cy="2736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3CB5D8C-C0F9-4B46-92BF-67A542BBCD61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9143640" cy="14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782640" y="347040"/>
            <a:ext cx="7578360" cy="7632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82640" y="1560240"/>
            <a:ext cx="7578360" cy="4554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A6D4C6C-76E0-47E6-8DB9-B82A8CA8444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2867760"/>
            <a:ext cx="8520120" cy="1122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F329EA4-641F-4502-BBA1-7888E00F1726}" type="slidenum">
              <a:rPr b="0" lang="en-US" sz="1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&lt;编号&gt;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fullstackccu.github.io/lectures/11/js/photo-list.js" TargetMode="External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hyperlink" Target="http://web.stanford.edu/class/cs193x/lectures/11/js/photo.js" TargetMode="External"/><Relationship Id="rId4" Type="http://schemas.openxmlformats.org/officeDocument/2006/relationships/hyperlink" Target="https://fullstackccu.github.io/lectures/11/js/photo.js" TargetMode="External"/><Relationship Id="rId5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developer.mozilla.org/en-US/docs/Web/API/Window/pageyoffset" TargetMode="External"/><Relationship Id="rId3" Type="http://schemas.openxmlformats.org/officeDocument/2006/relationships/hyperlink" Target="https://developer.mozilla.org/en-US/docs/Web/API/Window/pageyoffset" TargetMode="External"/><Relationship Id="rId4" Type="http://schemas.openxmlformats.org/officeDocument/2006/relationships/hyperlink" Target="https://developer.mozilla.org/en-US/docs/Web/API/Window/scrolly" TargetMode="External"/><Relationship Id="rId5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HTMLElement" TargetMode="External"/><Relationship Id="rId2" Type="http://schemas.openxmlformats.org/officeDocument/2006/relationships/hyperlink" Target="https://developer.mozilla.org/en-US/docs/Web/API/HTMLElement/style" TargetMode="External"/><Relationship Id="rId3" Type="http://schemas.openxmlformats.org/officeDocument/2006/relationships/hyperlink" Target="https://developer.mozilla.org/en-US/docs/Web/API/Element/classList" TargetMode="External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Events/keydown" TargetMode="External"/><Relationship Id="rId2" Type="http://schemas.openxmlformats.org/officeDocument/2006/relationships/hyperlink" Target="https://developer.mozilla.org/en-US/docs/Web/Events/keypress" TargetMode="External"/><Relationship Id="rId3" Type="http://schemas.openxmlformats.org/officeDocument/2006/relationships/hyperlink" Target="https://developer.mozilla.org/en-US/docs/Web/Events/keyup" TargetMode="External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KeyboardEvent" TargetMode="External"/><Relationship Id="rId2" Type="http://schemas.openxmlformats.org/officeDocument/2006/relationships/hyperlink" Target="https://developer.mozilla.org/en-US/docs/Web/API/KeyboardEvent/key" TargetMode="External"/><Relationship Id="rId3" Type="http://schemas.openxmlformats.org/officeDocument/2006/relationships/hyperlink" Target="https://developer.mozilla.org/en-US/docs/Web/API/KeyboardEvent/key/Key_Values" TargetMode="External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1/key-events.html" TargetMode="External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1/photos-desktop-finished.html" TargetMode="External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Events/drag" TargetMode="External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MouseEvent" TargetMode="External"/><Relationship Id="rId2" Type="http://schemas.openxmlformats.org/officeDocument/2006/relationships/hyperlink" Target="https://developer.mozilla.org/en-US/docs/Web/Events/click" TargetMode="External"/><Relationship Id="rId3" Type="http://schemas.openxmlformats.org/officeDocument/2006/relationships/hyperlink" Target="https://developer.mozilla.org/en-US/docs/Web/Events/mousedown" TargetMode="External"/><Relationship Id="rId4" Type="http://schemas.openxmlformats.org/officeDocument/2006/relationships/hyperlink" Target="https://developer.mozilla.org/en-US/docs/Web/Events/mouseup" TargetMode="External"/><Relationship Id="rId5" Type="http://schemas.openxmlformats.org/officeDocument/2006/relationships/hyperlink" Target="https://developer.mozilla.org/en-US/docs/Web/Events/mousemove" TargetMode="External"/><Relationship Id="rId6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TouchEvent" TargetMode="External"/><Relationship Id="rId2" Type="http://schemas.openxmlformats.org/officeDocument/2006/relationships/hyperlink" Target="https://developer.mozilla.org/en-US/docs/Web/API/TouchEvent" TargetMode="External"/><Relationship Id="rId3" Type="http://schemas.openxmlformats.org/officeDocument/2006/relationships/hyperlink" Target="https://developer.mozilla.org/en-US/docs/Web/Events/touchstart" TargetMode="External"/><Relationship Id="rId4" Type="http://schemas.openxmlformats.org/officeDocument/2006/relationships/hyperlink" Target="https://developer.mozilla.org/en-US/docs/Web/Events/touchend" TargetMode="External"/><Relationship Id="rId5" Type="http://schemas.openxmlformats.org/officeDocument/2006/relationships/hyperlink" Target="https://developer.mozilla.org/en-US/docs/Web/Events/touchmove" TargetMode="External"/><Relationship Id="rId6" Type="http://schemas.openxmlformats.org/officeDocument/2006/relationships/hyperlink" Target="https://developer.mozilla.org/en-US/docs/Web/Events/touchcancel" TargetMode="External"/><Relationship Id="rId7" Type="http://schemas.openxmlformats.org/officeDocument/2006/relationships/hyperlink" Target="https://mobilehtml5.org/ts/?id=11" TargetMode="External"/><Relationship Id="rId8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PointerEvent" TargetMode="External"/><Relationship Id="rId2" Type="http://schemas.openxmlformats.org/officeDocument/2006/relationships/hyperlink" Target="https://developer.mozilla.org/en-US/docs/Web/CSS/pointer-events?v=example" TargetMode="External"/><Relationship Id="rId3" Type="http://schemas.openxmlformats.org/officeDocument/2006/relationships/hyperlink" Target="https://developers.google.com/web/updates/2016/10/pointer-events" TargetMode="External"/><Relationship Id="rId4" Type="http://schemas.openxmlformats.org/officeDocument/2006/relationships/hyperlink" Target="https://developers.google.com/web/updates/2016/10/pointer-events" TargetMode="External"/><Relationship Id="rId5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3c.github.io/pointerevents/" TargetMode="External"/><Relationship Id="rId2" Type="http://schemas.openxmlformats.org/officeDocument/2006/relationships/hyperlink" Target="https://w3c.github.io/pointerevents/" TargetMode="External"/><Relationship Id="rId3" Type="http://schemas.openxmlformats.org/officeDocument/2006/relationships/hyperlink" Target="https://developer.mozilla.org/en-US/docs/Web/Events/pointerdown" TargetMode="External"/><Relationship Id="rId4" Type="http://schemas.openxmlformats.org/officeDocument/2006/relationships/hyperlink" Target="https://developer.mozilla.org/en-US/docs/Web/Events/pointerup" TargetMode="External"/><Relationship Id="rId5" Type="http://schemas.openxmlformats.org/officeDocument/2006/relationships/hyperlink" Target="https://developer.mozilla.org/en-US/docs/Web/Events/pointermove" TargetMode="External"/><Relationship Id="rId6" Type="http://schemas.openxmlformats.org/officeDocument/2006/relationships/hyperlink" Target="https://developer.mozilla.org/en-US/docs/Web/Events/pointercancel" TargetMode="External"/><Relationship Id="rId7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caniuse.com/#feat=pointer" TargetMode="External"/><Relationship Id="rId2" Type="http://schemas.openxmlformats.org/officeDocument/2006/relationships/hyperlink" Target="https://lists.webkit.org/pipermail/webkit-dev/2012-December/023050.html" TargetMode="External"/><Relationship Id="rId3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Polyfill" TargetMode="External"/><Relationship Id="rId2" Type="http://schemas.openxmlformats.org/officeDocument/2006/relationships/hyperlink" Target="https://github.com/jquery/PEP" TargetMode="External"/><Relationship Id="rId3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github.com/jquery/PEP" TargetMode="External"/><Relationship Id="rId2" Type="http://schemas.openxmlformats.org/officeDocument/2006/relationships/image" Target="../media/image40.png"/><Relationship Id="rId3" Type="http://schemas.openxmlformats.org/officeDocument/2006/relationships/hyperlink" Target="https://developer.mozilla.org/en-US/docs/Web/CSS/touch-action?v=example" TargetMode="External"/><Relationship Id="rId4" Type="http://schemas.openxmlformats.org/officeDocument/2006/relationships/hyperlink" Target="https://github.com/jquery/PEP#touch-action" TargetMode="External"/><Relationship Id="rId5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CSS/transform?v=example" TargetMode="Externa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CSS/transform?v=example" TargetMode="External"/><Relationship Id="rId2" Type="http://schemas.openxmlformats.org/officeDocument/2006/relationships/hyperlink" Target="https://developer.mozilla.org/en-US/docs/Web/CSS/transform?v=example" TargetMode="External"/><Relationship Id="rId3" Type="http://schemas.openxmlformats.org/officeDocument/2006/relationships/hyperlink" Target="https://codepen.io/fullstackccu/pen/oOogEb" TargetMode="External"/><Relationship Id="rId4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www.paulirish.com/2012/why-moving-elements-with-translate-is-better-than-posabs-topleft/" TargetMode="External"/><Relationship Id="rId2" Type="http://schemas.openxmlformats.org/officeDocument/2006/relationships/hyperlink" Target="http://codepen.io/paulirish/pen/nkwKs" TargetMode="External"/><Relationship Id="rId3" Type="http://schemas.openxmlformats.org/officeDocument/2006/relationships/hyperlink" Target="http://codepen.io/paulirish/pen/LsxyF" TargetMode="External"/><Relationship Id="rId4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vent/preventDefault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Element/setPointerCapture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HTMLElement" TargetMode="External"/><Relationship Id="rId2" Type="http://schemas.openxmlformats.org/officeDocument/2006/relationships/hyperlink" Target="https://developer.mozilla.org/en-US/docs/Web/API/HTMLElement/style" TargetMode="External"/><Relationship Id="rId3" Type="http://schemas.openxmlformats.org/officeDocument/2006/relationships/hyperlink" Target="https://developer.mozilla.org/en-US/docs/Web/API/Element/classList" TargetMode="External"/><Relationship Id="rId4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API/window/requestAnimationFrame" TargetMode="External"/><Relationship Id="rId2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codepen.io/fullstackccu/pen/ZZrQOa" TargetMode="External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1/photos-mobile-finished.html" TargetMode="External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1/photos-start.html" TargetMode="External"/><Relationship Id="rId2" Type="http://schemas.openxmlformats.org/officeDocument/2006/relationships/hyperlink" Target="https://fullstackccu.github.io/lectures/11//js/photo.js" TargetMode="External"/><Relationship Id="rId3" Type="http://schemas.openxmlformats.org/officeDocument/2006/relationships/hyperlink" Target="https://fullstackccu.github.io/lectures/11/css/photo.css" TargetMode="External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fullstackccu.github.io/lectures/11/photos-start.html" TargetMode="External"/><Relationship Id="rId2" Type="http://schemas.openxmlformats.org/officeDocument/2006/relationships/hyperlink" Target="https://en.wikipedia.org/wiki/Modal_window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hyperlink" Target="https://fullstackccu.github.io/lectures/11/css/photo.css" TargetMode="External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220680" y="1074600"/>
            <a:ext cx="8520120" cy="2736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4102165:</a:t>
            </a:r>
            <a:r>
              <a:rPr b="0" lang="en-US" sz="5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Full Stack Web Development Fundamentals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11760" y="3811320"/>
            <a:ext cx="8520120" cy="197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Spring 2019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簡立仁 </a:t>
            </a: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Li-Ren Chien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ccumouse@gmail.com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CSS: Modal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Google Shape;114;p22" descr=""/>
          <p:cNvPicPr/>
          <p:nvPr/>
        </p:nvPicPr>
        <p:blipFill>
          <a:blip r:embed="rId1"/>
          <a:stretch/>
        </p:blipFill>
        <p:spPr>
          <a:xfrm>
            <a:off x="216360" y="2703600"/>
            <a:ext cx="3996720" cy="3494520"/>
          </a:xfrm>
          <a:prstGeom prst="rect">
            <a:avLst/>
          </a:prstGeom>
          <a:ln>
            <a:noFill/>
          </a:ln>
        </p:spPr>
      </p:pic>
      <p:pic>
        <p:nvPicPr>
          <p:cNvPr id="136" name="Google Shape;115;p22" descr=""/>
          <p:cNvPicPr/>
          <p:nvPr/>
        </p:nvPicPr>
        <p:blipFill>
          <a:blip r:embed="rId2"/>
          <a:stretch/>
        </p:blipFill>
        <p:spPr>
          <a:xfrm>
            <a:off x="4213440" y="3017160"/>
            <a:ext cx="4625640" cy="28666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137" name="TextShape 2"/>
          <p:cNvSpPr txBox="1"/>
          <p:nvPr/>
        </p:nvSpPr>
        <p:spPr>
          <a:xfrm>
            <a:off x="309240" y="1716840"/>
            <a:ext cx="8525520" cy="69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Modal view is a little more involved, but all stuff we've learned: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CSS: Modal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Google Shape;122;p23" descr=""/>
          <p:cNvPicPr/>
          <p:nvPr/>
        </p:nvPicPr>
        <p:blipFill>
          <a:blip r:embed="rId1"/>
          <a:stretch/>
        </p:blipFill>
        <p:spPr>
          <a:xfrm>
            <a:off x="4208760" y="1787040"/>
            <a:ext cx="4625640" cy="286668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40" name="Google Shape;123;p23" descr=""/>
          <p:cNvPicPr/>
          <p:nvPr/>
        </p:nvPicPr>
        <p:blipFill>
          <a:blip r:embed="rId2"/>
          <a:stretch/>
        </p:blipFill>
        <p:spPr>
          <a:xfrm>
            <a:off x="380880" y="1999800"/>
            <a:ext cx="3524040" cy="1866600"/>
          </a:xfrm>
          <a:prstGeom prst="rect">
            <a:avLst/>
          </a:prstGeom>
          <a:ln>
            <a:noFill/>
          </a:ln>
        </p:spPr>
      </p:pic>
      <p:sp>
        <p:nvSpPr>
          <p:cNvPr id="141" name="TextShape 2"/>
          <p:cNvSpPr txBox="1"/>
          <p:nvPr/>
        </p:nvSpPr>
        <p:spPr>
          <a:xfrm>
            <a:off x="380880" y="4986000"/>
            <a:ext cx="8525520" cy="138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Image sizes are constrained to the height and width of the parent,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#modal-view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(whose height and width are set to the size of the viewport)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CSS: Hidden modal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380880" y="5380200"/>
            <a:ext cx="8525520" cy="995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Even though both the album view and modal view are in the HTML, the model view is set to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display: none;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so it does not show up.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Google Shape;131;p24" descr=""/>
          <p:cNvPicPr/>
          <p:nvPr/>
        </p:nvPicPr>
        <p:blipFill>
          <a:blip r:embed="rId1"/>
          <a:stretch/>
        </p:blipFill>
        <p:spPr>
          <a:xfrm>
            <a:off x="4836240" y="1761120"/>
            <a:ext cx="4176360" cy="25945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45" name="Google Shape;132;p24" descr=""/>
          <p:cNvPicPr/>
          <p:nvPr/>
        </p:nvPicPr>
        <p:blipFill>
          <a:blip r:embed="rId2"/>
          <a:stretch/>
        </p:blipFill>
        <p:spPr>
          <a:xfrm>
            <a:off x="146520" y="1308960"/>
            <a:ext cx="4442400" cy="21078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pic>
        <p:nvPicPr>
          <p:cNvPr id="146" name="Google Shape;133;p24" descr=""/>
          <p:cNvPicPr/>
          <p:nvPr/>
        </p:nvPicPr>
        <p:blipFill>
          <a:blip r:embed="rId3"/>
          <a:stretch/>
        </p:blipFill>
        <p:spPr>
          <a:xfrm>
            <a:off x="146520" y="3608280"/>
            <a:ext cx="3866760" cy="1580760"/>
          </a:xfrm>
          <a:prstGeom prst="rect">
            <a:avLst/>
          </a:prstGeom>
          <a:ln w="28440">
            <a:solidFill>
              <a:srgbClr val="595959"/>
            </a:solidFill>
            <a:round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Global List of Photos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Google Shape;139;p25" descr=""/>
          <p:cNvPicPr/>
          <p:nvPr/>
        </p:nvPicPr>
        <p:blipFill>
          <a:blip r:embed="rId1"/>
          <a:stretch/>
        </p:blipFill>
        <p:spPr>
          <a:xfrm>
            <a:off x="420840" y="1881000"/>
            <a:ext cx="4355280" cy="1630440"/>
          </a:xfrm>
          <a:prstGeom prst="rect">
            <a:avLst/>
          </a:prstGeom>
          <a:ln>
            <a:noFill/>
          </a:ln>
        </p:spPr>
      </p:pic>
      <p:pic>
        <p:nvPicPr>
          <p:cNvPr id="149" name="Google Shape;140;p25" descr=""/>
          <p:cNvPicPr/>
          <p:nvPr/>
        </p:nvPicPr>
        <p:blipFill>
          <a:blip r:embed="rId2"/>
          <a:stretch/>
        </p:blipFill>
        <p:spPr>
          <a:xfrm>
            <a:off x="4949280" y="1639800"/>
            <a:ext cx="3957120" cy="2744280"/>
          </a:xfrm>
          <a:prstGeom prst="rect">
            <a:avLst/>
          </a:prstGeom>
          <a:ln>
            <a:noFill/>
          </a:ln>
        </p:spPr>
      </p:pic>
      <p:sp>
        <p:nvSpPr>
          <p:cNvPr id="150" name="TextShape 2"/>
          <p:cNvSpPr txBox="1"/>
          <p:nvPr/>
        </p:nvSpPr>
        <p:spPr>
          <a:xfrm>
            <a:off x="380880" y="4770720"/>
            <a:ext cx="8525520" cy="995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photo-list.js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There is a global array with the list of string photo sources called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PHOTO_LIST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Photo thumbnails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oogle Shape;147;p26" descr=""/>
          <p:cNvPicPr/>
          <p:nvPr/>
        </p:nvPicPr>
        <p:blipFill>
          <a:blip r:embed="rId1"/>
          <a:stretch/>
        </p:blipFill>
        <p:spPr>
          <a:xfrm>
            <a:off x="257760" y="3289320"/>
            <a:ext cx="7353360" cy="238104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148;p26" descr=""/>
          <p:cNvPicPr/>
          <p:nvPr/>
        </p:nvPicPr>
        <p:blipFill>
          <a:blip r:embed="rId2"/>
          <a:stretch/>
        </p:blipFill>
        <p:spPr>
          <a:xfrm>
            <a:off x="257760" y="1281240"/>
            <a:ext cx="6660000" cy="1837440"/>
          </a:xfrm>
          <a:prstGeom prst="rect">
            <a:avLst/>
          </a:prstGeom>
          <a:ln>
            <a:noFill/>
          </a:ln>
        </p:spPr>
      </p:pic>
      <p:sp>
        <p:nvSpPr>
          <p:cNvPr id="154" name="TextShape 2"/>
          <p:cNvSpPr txBox="1"/>
          <p:nvPr/>
        </p:nvSpPr>
        <p:spPr>
          <a:xfrm>
            <a:off x="380880" y="5608800"/>
            <a:ext cx="8525520" cy="995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p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4"/>
              </a:rPr>
              <a:t>hoto.js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We populate the initial album view by looping over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PHOTO_LIST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appending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&lt;img&gt;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 to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#album-view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Clicking a photo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80880" y="4277520"/>
            <a:ext cx="8525520" cy="205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 user clicks a thumbnail: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create another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&lt;img&gt;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tag with the same src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append this new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&lt;img&gt;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the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#modal-view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unhide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#modal-view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Google Shape;156;p27" descr=""/>
          <p:cNvPicPr/>
          <p:nvPr/>
        </p:nvPicPr>
        <p:blipFill>
          <a:blip r:embed="rId1"/>
          <a:stretch/>
        </p:blipFill>
        <p:spPr>
          <a:xfrm>
            <a:off x="380880" y="1885680"/>
            <a:ext cx="7868520" cy="20559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61;p28" descr=""/>
          <p:cNvPicPr/>
          <p:nvPr/>
        </p:nvPicPr>
        <p:blipFill>
          <a:blip r:embed="rId1"/>
          <a:stretch/>
        </p:blipFill>
        <p:spPr>
          <a:xfrm>
            <a:off x="656640" y="1699200"/>
            <a:ext cx="7830720" cy="241560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Positioning the modal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91320" y="4398480"/>
            <a:ext cx="8361000" cy="241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We'll add another line of JavaScript to anchor our modal dialog to the top of the viewport, not the top of the screen: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modalView.style.top = window.pageYOffset + 'px';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(See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window.pageYOffset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 mdn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 It is the same as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4"/>
              </a:rPr>
              <a:t>window.scrollY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28960" y="2413440"/>
            <a:ext cx="778680" cy="61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Aside: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attribute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54040" y="1560240"/>
            <a:ext cx="791028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HTMLElement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has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that lets you set a style directly on the element: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</a:t>
            </a: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.top = window.pageYOffset + 'px';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Generally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should not use the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as adding and removing classes via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classList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better way to change the style of an element via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when we are setting a CSS property based on JavaScript values, we must set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directly.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No scroll on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Google Shape;176;p30" descr=""/>
          <p:cNvPicPr/>
          <p:nvPr/>
        </p:nvPicPr>
        <p:blipFill>
          <a:blip r:embed="rId1"/>
          <a:stretch/>
        </p:blipFill>
        <p:spPr>
          <a:xfrm>
            <a:off x="656640" y="1629720"/>
            <a:ext cx="7830720" cy="262116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213840" y="2306520"/>
            <a:ext cx="778680" cy="61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Google Shape;178;p30" descr=""/>
          <p:cNvPicPr/>
          <p:nvPr/>
        </p:nvPicPr>
        <p:blipFill>
          <a:blip r:embed="rId2"/>
          <a:stretch/>
        </p:blipFill>
        <p:spPr>
          <a:xfrm>
            <a:off x="656640" y="4250880"/>
            <a:ext cx="3695400" cy="1485720"/>
          </a:xfrm>
          <a:prstGeom prst="rect">
            <a:avLst/>
          </a:prstGeom>
          <a:ln>
            <a:noFill/>
          </a:ln>
        </p:spPr>
      </p:pic>
      <p:sp>
        <p:nvSpPr>
          <p:cNvPr id="168" name="TextShape 3"/>
          <p:cNvSpPr txBox="1"/>
          <p:nvPr/>
        </p:nvSpPr>
        <p:spPr>
          <a:xfrm>
            <a:off x="391320" y="5693760"/>
            <a:ext cx="8361000" cy="105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we'll also set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0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body { overflow: hidden; }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as a way to disable scroll on the page.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Closing the modal dialog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380880" y="4506120"/>
            <a:ext cx="8525520" cy="2056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the user clicks the modal view: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hide the modal view again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enable scroll on the page again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clear the image we appended to it by setting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innerHTML = '';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Google Shape;186;p31" descr=""/>
          <p:cNvPicPr/>
          <p:nvPr/>
        </p:nvPicPr>
        <p:blipFill>
          <a:blip r:embed="rId1"/>
          <a:stretch/>
        </p:blipFill>
        <p:spPr>
          <a:xfrm>
            <a:off x="224280" y="3557520"/>
            <a:ext cx="8838720" cy="94788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187;p31" descr=""/>
          <p:cNvPicPr/>
          <p:nvPr/>
        </p:nvPicPr>
        <p:blipFill>
          <a:blip r:embed="rId2"/>
          <a:stretch/>
        </p:blipFill>
        <p:spPr>
          <a:xfrm>
            <a:off x="380880" y="1530000"/>
            <a:ext cx="6705360" cy="18594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Today's schedule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Today: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Keyboard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Mobile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Simple CSS animations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Next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Classes and objects in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this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keyword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bind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HW2 due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ff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HW3 assigned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文泉驛微米黑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Adding keyboard navigation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Navigating photos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782640" y="1560240"/>
            <a:ext cx="7578360" cy="256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Let's add some keyboard events to navigate between photos in the Modal View: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Left arrow: Show the "i - 1"th picture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Right arrow: Show the "i + 1"th picture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Escape key: Close dialog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Google Shape;199;p33" descr=""/>
          <p:cNvPicPr/>
          <p:nvPr/>
        </p:nvPicPr>
        <p:blipFill>
          <a:blip r:embed="rId1"/>
          <a:stretch/>
        </p:blipFill>
        <p:spPr>
          <a:xfrm>
            <a:off x="2559600" y="3987000"/>
            <a:ext cx="4024080" cy="249372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How do we listen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to keyboard events?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Keyboard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44000" y="5503680"/>
            <a:ext cx="9000000" cy="155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can listen for keyboard events by adding the event listener to 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</a:t>
            </a: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document.addEventListener('keyup', onKeyUp);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80" name="Table 3"/>
          <p:cNvGraphicFramePr/>
          <p:nvPr/>
        </p:nvGraphicFramePr>
        <p:xfrm>
          <a:off x="1224000" y="1656000"/>
          <a:ext cx="6499800" cy="3736800"/>
        </p:xfrm>
        <a:graphic>
          <a:graphicData uri="http://schemas.openxmlformats.org/drawingml/2006/table">
            <a:tbl>
              <a:tblPr/>
              <a:tblGrid>
                <a:gridCol w="2130840"/>
                <a:gridCol w="4369320"/>
              </a:tblGrid>
              <a:tr h="3546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Event name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11275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keydown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Fires when any key is pressed. Continues firing if you hold down the key.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1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48428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keypress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Fires when any </a:t>
                      </a: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character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 key is pressed, such as a letter or number. Continues firing if you hold down the key.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2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707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keyup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Fires when you stop pressing a key.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3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KeyboardEvent.key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782640" y="1644480"/>
            <a:ext cx="7578360" cy="195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onKeyUp(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console.log('onKeyUp:' +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event.key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document.addEventListener('keyup', onKeyUp);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782640" y="4058640"/>
            <a:ext cx="7578360" cy="239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Functions listening to a key-related event receive a parameter of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KeyboardEvent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type.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KeyboardEvent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object has 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key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property, which stores the string value of the key, such as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"Escape"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List of key values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Useful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key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values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82640" y="5049360"/>
            <a:ext cx="7578360" cy="155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Example: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key-events.html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86" name="Table 3"/>
          <p:cNvGraphicFramePr/>
          <p:nvPr/>
        </p:nvGraphicFramePr>
        <p:xfrm>
          <a:off x="315720" y="1818360"/>
          <a:ext cx="8511840" cy="2270520"/>
        </p:xfrm>
        <a:graphic>
          <a:graphicData uri="http://schemas.openxmlformats.org/drawingml/2006/table">
            <a:tbl>
              <a:tblPr/>
              <a:tblGrid>
                <a:gridCol w="2790000"/>
                <a:gridCol w="5722200"/>
              </a:tblGrid>
              <a:tr h="4831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Key string value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5954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"Escape"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The Escape key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1848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"ArrowRight"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The right arrow key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38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"ArrowLeft"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The left arrow key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Let's finish the feature!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Finished result: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  <a:hlinkClick r:id="rId1"/>
              </a:rPr>
              <a:t>photo-desktop-finished.html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240;p40" descr=""/>
          <p:cNvPicPr/>
          <p:nvPr/>
        </p:nvPicPr>
        <p:blipFill>
          <a:blip r:embed="rId1"/>
          <a:stretch/>
        </p:blipFill>
        <p:spPr>
          <a:xfrm>
            <a:off x="934920" y="2805120"/>
            <a:ext cx="1904760" cy="3580920"/>
          </a:xfrm>
          <a:prstGeom prst="rect">
            <a:avLst/>
          </a:prstGeom>
          <a:ln>
            <a:noFill/>
          </a:ln>
        </p:spPr>
      </p:pic>
      <p:sp>
        <p:nvSpPr>
          <p:cNvPr id="1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Mobile?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782640" y="1560240"/>
            <a:ext cx="7578360" cy="13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Keyboard events work well on desktop, but keyboard navigation doesn't work well for mobile.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243;p40" descr=""/>
          <p:cNvPicPr/>
          <p:nvPr/>
        </p:nvPicPr>
        <p:blipFill>
          <a:blip r:embed="rId2"/>
          <a:stretch/>
        </p:blipFill>
        <p:spPr>
          <a:xfrm>
            <a:off x="1030320" y="3034440"/>
            <a:ext cx="1714320" cy="3001680"/>
          </a:xfrm>
          <a:prstGeom prst="rect">
            <a:avLst/>
          </a:prstGeom>
          <a:ln>
            <a:noFill/>
          </a:ln>
        </p:spPr>
      </p:pic>
      <p:sp>
        <p:nvSpPr>
          <p:cNvPr id="193" name="TextShape 3"/>
          <p:cNvSpPr txBox="1"/>
          <p:nvPr/>
        </p:nvSpPr>
        <p:spPr>
          <a:xfrm>
            <a:off x="3135960" y="2805120"/>
            <a:ext cx="5666040" cy="191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 your phone, you can usually navigate photo albums using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gestures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Left swipe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reveals the next photo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Right swipe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reveals the previous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photo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4032000" y="5040000"/>
            <a:ext cx="1356120" cy="103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 rot="10800000">
            <a:off x="7692120" y="6079680"/>
            <a:ext cx="1356120" cy="103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3180600" y="5740560"/>
            <a:ext cx="22143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6207480" y="5740560"/>
            <a:ext cx="22143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Previous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53;p41" descr=""/>
          <p:cNvPicPr/>
          <p:nvPr/>
        </p:nvPicPr>
        <p:blipFill>
          <a:blip r:embed="rId1"/>
          <a:stretch/>
        </p:blipFill>
        <p:spPr>
          <a:xfrm>
            <a:off x="934920" y="2805120"/>
            <a:ext cx="1904760" cy="3580920"/>
          </a:xfrm>
          <a:prstGeom prst="rect">
            <a:avLst/>
          </a:prstGeom>
          <a:ln>
            <a:noFill/>
          </a:ln>
        </p:spPr>
      </p:pic>
      <p:sp>
        <p:nvSpPr>
          <p:cNvPr id="19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Mobile?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782640" y="1560240"/>
            <a:ext cx="7578360" cy="13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Keyboard events work well on desktop, but keyboard navigation doesn't work well for mobile.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Google Shape;256;p41" descr=""/>
          <p:cNvPicPr/>
          <p:nvPr/>
        </p:nvPicPr>
        <p:blipFill>
          <a:blip r:embed="rId2"/>
          <a:stretch/>
        </p:blipFill>
        <p:spPr>
          <a:xfrm>
            <a:off x="1030320" y="3034440"/>
            <a:ext cx="1714320" cy="3001680"/>
          </a:xfrm>
          <a:prstGeom prst="rect">
            <a:avLst/>
          </a:prstGeom>
          <a:ln>
            <a:noFill/>
          </a:ln>
        </p:spPr>
      </p:pic>
      <p:sp>
        <p:nvSpPr>
          <p:cNvPr id="202" name="TextShape 3"/>
          <p:cNvSpPr txBox="1"/>
          <p:nvPr/>
        </p:nvSpPr>
        <p:spPr>
          <a:xfrm>
            <a:off x="3135960" y="2805120"/>
            <a:ext cx="5666040" cy="191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 your phone, you can usually navigate photo albums using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gestures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Left swipe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reveals the next photo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Right swipe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reveals the previous photo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4038480" y="4873320"/>
            <a:ext cx="1356120" cy="103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"/>
          <p:cNvSpPr/>
          <p:nvPr/>
        </p:nvSpPr>
        <p:spPr>
          <a:xfrm rot="10800000">
            <a:off x="7563960" y="5913360"/>
            <a:ext cx="1356120" cy="103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6"/>
          <p:cNvSpPr/>
          <p:nvPr/>
        </p:nvSpPr>
        <p:spPr>
          <a:xfrm>
            <a:off x="3180600" y="5740560"/>
            <a:ext cx="22143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6207480" y="5740560"/>
            <a:ext cx="22143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Previous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8"/>
          <p:cNvSpPr/>
          <p:nvPr/>
        </p:nvSpPr>
        <p:spPr>
          <a:xfrm>
            <a:off x="3559680" y="4717800"/>
            <a:ext cx="4819320" cy="1988280"/>
          </a:xfrm>
          <a:prstGeom prst="roundRect">
            <a:avLst>
              <a:gd name="adj" fmla="val 16667"/>
            </a:avLst>
          </a:prstGeom>
          <a:solidFill>
            <a:srgbClr val="ffdddd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How do we implement the swipe gesture on the web?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Other JavaScript events?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been doing a ton of JavaScript examples that involve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Aren't there other types of events?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Custom swipe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There are no gesture events in JavaScript (yet).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That means there is no "Left Swipe" or "Right Swipe" event we can listen to. 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(Note that </a:t>
            </a:r>
            <a:r>
              <a:rPr b="0" lang="en-US" sz="18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drag</a:t>
            </a:r>
            <a:r>
              <a:rPr b="0" lang="en-US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does not do what we want, nor does it work on mobile)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get this behavior, we must implement it ourselves.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do this, it's helpful to learn about a few more JS events: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MouseEvent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TouchEvent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PointerEvent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MouseEvent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11" name="Table 2"/>
          <p:cNvGraphicFramePr/>
          <p:nvPr/>
        </p:nvGraphicFramePr>
        <p:xfrm>
          <a:off x="315720" y="1759680"/>
          <a:ext cx="8511840" cy="3370320"/>
        </p:xfrm>
        <a:graphic>
          <a:graphicData uri="http://schemas.openxmlformats.org/drawingml/2006/table">
            <a:tbl>
              <a:tblPr/>
              <a:tblGrid>
                <a:gridCol w="2262600"/>
                <a:gridCol w="6249600"/>
              </a:tblGrid>
              <a:tr h="43524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Event name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5083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click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you click and release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2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2cc"/>
                    </a:solidFill>
                  </a:tcPr>
                </a:tc>
              </a:tr>
              <a:tr h="5083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mousedown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you click down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3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594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mouseup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when you release from clicking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4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594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mousemove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repeatedly as your mouse moves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5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2" name="TextShape 3"/>
          <p:cNvSpPr txBox="1"/>
          <p:nvPr/>
        </p:nvSpPr>
        <p:spPr>
          <a:xfrm>
            <a:off x="1008000" y="5472000"/>
            <a:ext cx="7578360" cy="97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*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mousemove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only works on desktop, since there's no concept of a mouse on mobile.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Touch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14" name="Table 2"/>
          <p:cNvGraphicFramePr/>
          <p:nvPr/>
        </p:nvGraphicFramePr>
        <p:xfrm>
          <a:off x="288000" y="1693080"/>
          <a:ext cx="8511840" cy="4191840"/>
        </p:xfrm>
        <a:graphic>
          <a:graphicData uri="http://schemas.openxmlformats.org/drawingml/2006/table">
            <a:tbl>
              <a:tblPr/>
              <a:tblGrid>
                <a:gridCol w="2262600"/>
                <a:gridCol w="6249600"/>
              </a:tblGrid>
              <a:tr h="-313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Event name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5083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touchstart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you touch the screen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3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594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touchend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you lift your finger off the screen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4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594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touchmove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repeatedly while you drag your finger on the screen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5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41048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touchcancel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a touch point is "disrupted" (e.g. if the browser isn't totally sure what happened)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6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5" name="TextShape 3"/>
          <p:cNvSpPr txBox="1"/>
          <p:nvPr/>
        </p:nvSpPr>
        <p:spPr>
          <a:xfrm>
            <a:off x="701640" y="5940360"/>
            <a:ext cx="7578360" cy="97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*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touchmove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only works on mobile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7"/>
              </a:rPr>
              <a:t>example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clientX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and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82640" y="1644480"/>
            <a:ext cx="7578360" cy="195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function onClick(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console.log('x' +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event.clientX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console.log('y' + </a:t>
            </a:r>
            <a:r>
              <a:rPr b="1" lang="en-US" sz="24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event.clientY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element.addEventListener('click', onClick);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782640" y="4287240"/>
            <a:ext cx="7578360" cy="2392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MouseEvents have a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clientX: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x-axis position relative to the left edge of the browser viewport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onsolas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clientY: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y-axis position relative to the top edge of the browser viewport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Implementing drag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1828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Google Shape;296;p46" descr=""/>
          <p:cNvPicPr/>
          <p:nvPr/>
        </p:nvPicPr>
        <p:blipFill>
          <a:blip r:embed="rId1"/>
          <a:stretch/>
        </p:blipFill>
        <p:spPr>
          <a:xfrm>
            <a:off x="3393000" y="369036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1371600" y="4973760"/>
            <a:ext cx="560664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When a user clicks down/touches an element…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Implementing drag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71828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371600" y="4973760"/>
            <a:ext cx="560664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Take note of the starting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511080" y="3631680"/>
            <a:ext cx="210600" cy="2106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Google Shape;306;p47" descr=""/>
          <p:cNvPicPr/>
          <p:nvPr/>
        </p:nvPicPr>
        <p:blipFill>
          <a:blip r:embed="rId1"/>
          <a:stretch/>
        </p:blipFill>
        <p:spPr>
          <a:xfrm>
            <a:off x="3393000" y="369036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2577240" y="17182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originX = 100;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71828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187600" y="3631680"/>
            <a:ext cx="210600" cy="210600"/>
          </a:xfrm>
          <a:prstGeom prst="ellipse">
            <a:avLst/>
          </a:prstGeom>
          <a:solidFill>
            <a:srgbClr val="38761d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Shape 3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Implementing drag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371600" y="4973760"/>
            <a:ext cx="70837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on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mousemove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/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touchmove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make note of the new mouse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3511080" y="3631680"/>
            <a:ext cx="210600" cy="2106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Google Shape;317;p48" descr=""/>
          <p:cNvPicPr/>
          <p:nvPr/>
        </p:nvPicPr>
        <p:blipFill>
          <a:blip r:embed="rId1"/>
          <a:stretch/>
        </p:blipFill>
        <p:spPr>
          <a:xfrm>
            <a:off x="5069520" y="369036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235" name="CustomShape 6"/>
          <p:cNvSpPr/>
          <p:nvPr/>
        </p:nvSpPr>
        <p:spPr>
          <a:xfrm>
            <a:off x="2577240" y="17182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originX = 100;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newX = 150;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71828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999999">
              <a:alpha val="19000"/>
            </a:srgbClr>
          </a:solidFill>
          <a:ln w="3816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339480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5187600" y="3631680"/>
            <a:ext cx="210600" cy="210600"/>
          </a:xfrm>
          <a:prstGeom prst="ellipse">
            <a:avLst/>
          </a:prstGeom>
          <a:solidFill>
            <a:srgbClr val="38761d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Shape 4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Implementing drag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1371600" y="4973760"/>
            <a:ext cx="70837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Move the element by the difference between the old and new positions.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3511080" y="3631680"/>
            <a:ext cx="210600" cy="2106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Google Shape;329;p49" descr=""/>
          <p:cNvPicPr/>
          <p:nvPr/>
        </p:nvPicPr>
        <p:blipFill>
          <a:blip r:embed="rId1"/>
          <a:stretch/>
        </p:blipFill>
        <p:spPr>
          <a:xfrm>
            <a:off x="5069520" y="369036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243" name="CustomShape 7"/>
          <p:cNvSpPr/>
          <p:nvPr/>
        </p:nvSpPr>
        <p:spPr>
          <a:xfrm>
            <a:off x="2577240" y="171828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originX = 100;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newX = 150;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3583800" y="3737160"/>
            <a:ext cx="168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39480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Implementing drag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371600" y="4973760"/>
            <a:ext cx="70837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on release...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Google Shape;339;p50" descr=""/>
          <p:cNvPicPr/>
          <p:nvPr/>
        </p:nvPicPr>
        <p:blipFill>
          <a:blip r:embed="rId1"/>
          <a:stretch/>
        </p:blipFill>
        <p:spPr>
          <a:xfrm>
            <a:off x="5069520" y="3690360"/>
            <a:ext cx="763200" cy="76320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394800" y="284292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Implementing drag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1371600" y="4973760"/>
            <a:ext cx="7083720" cy="12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stop listening to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mousemove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/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touchmove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Google Shape;347;p51" descr=""/>
          <p:cNvPicPr/>
          <p:nvPr/>
        </p:nvPicPr>
        <p:blipFill>
          <a:blip r:embed="rId1"/>
          <a:stretch/>
        </p:blipFill>
        <p:spPr>
          <a:xfrm>
            <a:off x="6727320" y="3479400"/>
            <a:ext cx="763200" cy="7632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Other JavaScript events?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We've been doing a ton of JavaScript examples that involve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click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events…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Aren't there other types of events?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Of course!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Today we'll talk about: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Keyboard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Pointer / mobile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(possibly)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Animation events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782640" y="347040"/>
            <a:ext cx="8019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Dragging on mobile and desktop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Wouldn't it be nice if we didn't have to listen to different events for mobile and desktop?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82640" y="347040"/>
            <a:ext cx="8019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PointerEvent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PointerEvent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"pointer" events that work the same with for both mouse and touch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 to be confused with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pointer-events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CSS property (completely unrelated)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Note: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 this case, Mozilla's documentation on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not great.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A Google blog post on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4"/>
              </a:rPr>
              <a:t>PointerEvent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PointerEvent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inherits from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MouseEvent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and therefore has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clientX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and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clientY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Pointer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Event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8" name="Table 2"/>
          <p:cNvGraphicFramePr/>
          <p:nvPr/>
        </p:nvGraphicFramePr>
        <p:xfrm>
          <a:off x="315720" y="1683360"/>
          <a:ext cx="8511840" cy="3437280"/>
        </p:xfrm>
        <a:graphic>
          <a:graphicData uri="http://schemas.openxmlformats.org/drawingml/2006/table">
            <a:tbl>
              <a:tblPr/>
              <a:tblGrid>
                <a:gridCol w="2684520"/>
                <a:gridCol w="5827680"/>
              </a:tblGrid>
              <a:tr h="35460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Event name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Description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c2cc">
                        <a:alpha val="70000"/>
                      </a:srgbClr>
                    </a:solidFill>
                  </a:tcPr>
                </a:tc>
              </a:tr>
              <a:tr h="7707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pointerdown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a "pointer becomes active" (touch screen or click mouse down)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3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07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pointerup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a pointer is no longer active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4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707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pointermove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repeatedly while the pointer moves (mouse move or touch drag)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5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707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pointercancel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Fired when a pointer is "interrupted" (</a:t>
                      </a:r>
                      <a:r>
                        <a:rPr b="0" lang="en-US" sz="2400" spc="-1" strike="noStrike" u="sng">
                          <a:solidFill>
                            <a:srgbClr val="0097a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  <a:hlinkClick r:id="rId6"/>
                        </a:rPr>
                        <a:t>mdn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9" name="TextShape 3"/>
          <p:cNvSpPr txBox="1"/>
          <p:nvPr/>
        </p:nvSpPr>
        <p:spPr>
          <a:xfrm>
            <a:off x="671400" y="5468400"/>
            <a:ext cx="7578360" cy="97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*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pointermove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works on mobile and desktop!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…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Except…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Our first controversial feature!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implemented on all browsers yet: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Firefox implementation is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in progress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Safari outright opposes this API…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since 2012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3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Argh!!! Does this mean we can't use it?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Polyfill library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polyfill library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code that implements support for browsers that do not natively implement a web API.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Luckily there is a polyfill library for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https://github.com/jquery/PEP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PointerEvent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Polyfill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782640" y="1560240"/>
            <a:ext cx="7578360" cy="97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use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PEP polyfill library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we add this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script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tag to our HTML: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782640" y="3084120"/>
            <a:ext cx="7578360" cy="1062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And we'll add need to add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touch-action="none"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the area where we want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PointerEvent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 to be recognized*: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Google Shape;386;p57" descr=""/>
          <p:cNvPicPr/>
          <p:nvPr/>
        </p:nvPicPr>
        <p:blipFill>
          <a:blip r:embed="rId2"/>
          <a:stretch/>
        </p:blipFill>
        <p:spPr>
          <a:xfrm>
            <a:off x="72000" y="4176000"/>
            <a:ext cx="8838720" cy="804600"/>
          </a:xfrm>
          <a:prstGeom prst="rect">
            <a:avLst/>
          </a:prstGeom>
          <a:ln>
            <a:noFill/>
          </a:ln>
        </p:spPr>
      </p:pic>
      <p:sp>
        <p:nvSpPr>
          <p:cNvPr id="268" name="TextShape 4"/>
          <p:cNvSpPr txBox="1"/>
          <p:nvPr/>
        </p:nvSpPr>
        <p:spPr>
          <a:xfrm>
            <a:off x="629640" y="5184000"/>
            <a:ext cx="7578360" cy="1062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*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Technically what this is doing is it is telling the browser that we do not want the default touch behavior for children of this element, i.e. on a mobile phone, we don't want to recognize the usual "pinch to zoom" type of events because we will be intercepting them via PointerEvent. This is normally a </a:t>
            </a:r>
            <a:r>
              <a:rPr b="0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CSS property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but the </a:t>
            </a:r>
            <a:r>
              <a:rPr b="0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4"/>
              </a:rPr>
              <a:t>limitations of the polyfill library</a:t>
            </a:r>
            <a:r>
              <a:rPr b="0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requires this to be an HTML attribute instead.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0" y="2543040"/>
            <a:ext cx="9254160" cy="5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&lt;script src="https://code.jquery.com/pep/0.4.1/pep.js"&gt;&lt;/script&gt;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Moving an element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782640" y="1560240"/>
            <a:ext cx="7578360" cy="96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 are going to use the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transform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CSS property to move the element we are dragging from its original position: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1032480" y="406188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999999">
              <a:alpha val="19000"/>
            </a:srgbClr>
          </a:solidFill>
          <a:ln w="3816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ccccc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2709000" y="4061880"/>
            <a:ext cx="2230560" cy="114264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 w="381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Drag Me!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4501800" y="4851000"/>
            <a:ext cx="210600" cy="210600"/>
          </a:xfrm>
          <a:prstGeom prst="ellipse">
            <a:avLst/>
          </a:prstGeom>
          <a:solidFill>
            <a:srgbClr val="38761d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"/>
          <p:cNvSpPr/>
          <p:nvPr/>
        </p:nvSpPr>
        <p:spPr>
          <a:xfrm>
            <a:off x="2825280" y="4851000"/>
            <a:ext cx="210600" cy="2106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399;p58" descr=""/>
          <p:cNvPicPr/>
          <p:nvPr/>
        </p:nvPicPr>
        <p:blipFill>
          <a:blip r:embed="rId2"/>
          <a:stretch/>
        </p:blipFill>
        <p:spPr>
          <a:xfrm>
            <a:off x="4383720" y="4909680"/>
            <a:ext cx="763200" cy="763200"/>
          </a:xfrm>
          <a:prstGeom prst="rect">
            <a:avLst/>
          </a:prstGeom>
          <a:ln>
            <a:noFill/>
          </a:ln>
        </p:spPr>
      </p:pic>
      <p:sp>
        <p:nvSpPr>
          <p:cNvPr id="277" name="CustomShape 7"/>
          <p:cNvSpPr/>
          <p:nvPr/>
        </p:nvSpPr>
        <p:spPr>
          <a:xfrm>
            <a:off x="1891440" y="2937600"/>
            <a:ext cx="7342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originX = 100;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newX = 150;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delta = newX - originX;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2898000" y="4956480"/>
            <a:ext cx="168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9"/>
          <p:cNvSpPr/>
          <p:nvPr/>
        </p:nvSpPr>
        <p:spPr>
          <a:xfrm>
            <a:off x="613080" y="5923440"/>
            <a:ext cx="8304480" cy="58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element.style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transform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= 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'translateX('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+ delta + </a:t>
            </a:r>
            <a:r>
              <a:rPr b="1" lang="en-US" sz="20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'px)'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transform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629640" y="1440000"/>
            <a:ext cx="757836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t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ransform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strange but powerful CSS property that allow you to translate, rotate, scale, or skew an element.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2" name="Table 3"/>
          <p:cNvGraphicFramePr/>
          <p:nvPr/>
        </p:nvGraphicFramePr>
        <p:xfrm>
          <a:off x="704160" y="2472840"/>
          <a:ext cx="7897320" cy="3556800"/>
        </p:xfrm>
        <a:graphic>
          <a:graphicData uri="http://schemas.openxmlformats.org/drawingml/2006/table">
            <a:tbl>
              <a:tblPr/>
              <a:tblGrid>
                <a:gridCol w="3735720"/>
                <a:gridCol w="4161960"/>
              </a:tblGrid>
              <a:tr h="6519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transform: translate(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x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,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y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文泉驛微米黑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Moves element relative to its natural position by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x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 and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y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Arial"/>
                        </a:rPr>
                        <a:t>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19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transform: translateX(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x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Moves element relative to its natural position horizontally by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x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19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transform: translateY(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y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Moves element relative to its natural position vertically by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196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transform: rotate(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deg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Rotates the element clockwise by </a:t>
                      </a:r>
                      <a:r>
                        <a:rPr b="1" i="1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deg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49320">
                <a:tc>
                  <a:txBody>
                    <a:bodyPr lIns="28440" rIns="28440" tIns="28440" bIns="2844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onsolas"/>
                        </a:rPr>
                        <a:t>transform: rotate(10deg) translate(5px, 10px);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28440" bIns="2844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文泉驛微米黑"/>
                          <a:ea typeface="Calibri"/>
                        </a:rPr>
                        <a:t>Rotates an element 10 degrees clockwise, moves it 5px down, 10px right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3" name="TextShape 4"/>
          <p:cNvSpPr txBox="1"/>
          <p:nvPr/>
        </p:nvSpPr>
        <p:spPr>
          <a:xfrm>
            <a:off x="706680" y="6055920"/>
            <a:ext cx="757836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hlinkClick r:id="rId3"/>
              </a:rPr>
              <a:t>Examples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translate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vs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position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Can't you use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relative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or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absolute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positioning to get the same effect as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translate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? What's the difference?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translate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much faster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translate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optimized for animations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See comparison (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article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):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Absolute positioning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(click "10 more macbooks")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transform: translate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(click "10 more macbooks")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Finally, let's code!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Photo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782640" y="1560240"/>
            <a:ext cx="757836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We're going to add a few features to this photo album: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971640" y="2520000"/>
            <a:ext cx="7236360" cy="381600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preventDefault()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On desktop, there's a default behavior for dragging an image, which we need to disable with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event.preventDefault()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Google Shape;428;p62" descr=""/>
          <p:cNvPicPr/>
          <p:nvPr/>
        </p:nvPicPr>
        <p:blipFill>
          <a:blip r:embed="rId2"/>
          <a:stretch/>
        </p:blipFill>
        <p:spPr>
          <a:xfrm>
            <a:off x="2276640" y="3300120"/>
            <a:ext cx="4590720" cy="83772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setPointerCapture()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listen to pointer events that occur when the pointer goes offscreen, call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setPointerCapture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on the target you want to keep tracking: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435;p63" descr=""/>
          <p:cNvPicPr/>
          <p:nvPr/>
        </p:nvPicPr>
        <p:blipFill>
          <a:blip r:embed="rId2"/>
          <a:stretch/>
        </p:blipFill>
        <p:spPr>
          <a:xfrm>
            <a:off x="684720" y="3210120"/>
            <a:ext cx="7774200" cy="43740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attribute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Every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HTMLElement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also has a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2"/>
              </a:rPr>
              <a:t>style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that lets you set a style directly on the element: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.transform =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   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'translateX(' + value + ')';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Generally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you should not use the 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1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property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, as adding and removing classes via </a:t>
            </a:r>
            <a:r>
              <a:rPr b="0" lang="en-US" sz="22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3"/>
              </a:rPr>
              <a:t>classList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is a better way to change the style of an element via JavaScript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But when we are dynamically calculating the value of a CSS property, we have to use the 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 attribute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 has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higher precedence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than any CSS property.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To undo a style set via the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attribute, you can set it to the empty string: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element.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style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.transform = '';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Now the element will be styled according to any rules in the CSS file(s).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requestAnimationFrame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782640" y="1560240"/>
            <a:ext cx="7578360" cy="455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(We are missing one key piece of getting smooth dragging motion, which is: 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  <a:hlinkClick r:id="rId1"/>
              </a:rPr>
              <a:t>requestAnimationFrame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However, using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requestAnimationFrame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well requires us to know a little bit more about the JavaScript event loop. Functional programming also helps. We'll get there next week!)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CSS animations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Softening the edges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782640" y="1560240"/>
            <a:ext cx="7578360" cy="3052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Our photo album feels a little jerky still. We can make the UI feel a little smoother if we added some animations.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image should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slide in from the left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if we are going to the previous picture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image should </a:t>
            </a:r>
            <a:r>
              <a:rPr b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slide in from the right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if we are going to the next picture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2809440" y="4858200"/>
            <a:ext cx="1356120" cy="103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4"/>
          <p:cNvSpPr/>
          <p:nvPr/>
        </p:nvSpPr>
        <p:spPr>
          <a:xfrm rot="10800000">
            <a:off x="6334560" y="5898240"/>
            <a:ext cx="1356120" cy="103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5"/>
          <p:cNvSpPr/>
          <p:nvPr/>
        </p:nvSpPr>
        <p:spPr>
          <a:xfrm>
            <a:off x="1951200" y="5725440"/>
            <a:ext cx="22143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6"/>
          <p:cNvSpPr/>
          <p:nvPr/>
        </p:nvSpPr>
        <p:spPr>
          <a:xfrm>
            <a:off x="4978080" y="5725440"/>
            <a:ext cx="22143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Previous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CSS animations syntax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782640" y="1560240"/>
            <a:ext cx="7578360" cy="4915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@keyframes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animation-name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{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
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from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CSS styles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to {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 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CSS styles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  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}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Then set the following CSS property: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animation: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animation-name</a:t>
            </a:r>
            <a:r>
              <a:rPr b="0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</a:t>
            </a:r>
            <a:r>
              <a:rPr b="1" i="1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duration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onsolas"/>
              </a:rPr>
              <a:t>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155280" y="3177360"/>
            <a:ext cx="20682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Examples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Easier example: Fade 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Google Shape;481;p70" descr=""/>
          <p:cNvPicPr/>
          <p:nvPr/>
        </p:nvPicPr>
        <p:blipFill>
          <a:blip r:embed="rId1"/>
          <a:stretch/>
        </p:blipFill>
        <p:spPr>
          <a:xfrm>
            <a:off x="782640" y="1583640"/>
            <a:ext cx="4571640" cy="510516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Finished result: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  <a:hlinkClick r:id="rId1"/>
              </a:rPr>
              <a:t>photo-mobile-finished.html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Example: Photo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782640" y="1560240"/>
            <a:ext cx="7578360" cy="60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We're going to add a few features to this photo album: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88000" y="2232000"/>
            <a:ext cx="7907400" cy="41760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11760" y="2867760"/>
            <a:ext cx="8520120" cy="112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Code walkthrough: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  <a:hlinkClick r:id="rId1"/>
              </a:rPr>
              <a:t>photo-start.html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  <a:hlinkClick r:id="rId2"/>
              </a:rPr>
              <a:t>photo.js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
</a:t>
            </a:r>
            <a:r>
              <a:rPr b="0" lang="en-US" sz="36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  <a:hlinkClick r:id="rId3"/>
              </a:rPr>
              <a:t>photo.css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General setup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82640" y="4445640"/>
            <a:ext cx="7578360" cy="2306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1"/>
              </a:rPr>
              <a:t>photo.html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 contains both "screens":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album view: Thumbnails of every photo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The "</a:t>
            </a:r>
            <a:r>
              <a:rPr b="0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2"/>
              </a:rPr>
              <a:t>modal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" view: A single photo against a semi-transparent black background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434343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Hidden by default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Google Shape;100;p20" descr=""/>
          <p:cNvPicPr/>
          <p:nvPr/>
        </p:nvPicPr>
        <p:blipFill>
          <a:blip r:embed="rId3"/>
          <a:stretch/>
        </p:blipFill>
        <p:spPr>
          <a:xfrm>
            <a:off x="1603080" y="1553400"/>
            <a:ext cx="5937480" cy="28170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782640" y="347040"/>
            <a:ext cx="75783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Montserrat"/>
              </a:rPr>
              <a:t>CSS: Album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Google Shape;106;p21" descr=""/>
          <p:cNvPicPr/>
          <p:nvPr/>
        </p:nvPicPr>
        <p:blipFill>
          <a:blip r:embed="rId1"/>
          <a:stretch/>
        </p:blipFill>
        <p:spPr>
          <a:xfrm>
            <a:off x="392040" y="2788200"/>
            <a:ext cx="4449960" cy="223992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107;p21" descr=""/>
          <p:cNvPicPr/>
          <p:nvPr/>
        </p:nvPicPr>
        <p:blipFill>
          <a:blip r:embed="rId2"/>
          <a:stretch/>
        </p:blipFill>
        <p:spPr>
          <a:xfrm>
            <a:off x="4842000" y="2706840"/>
            <a:ext cx="3908880" cy="2428200"/>
          </a:xfrm>
          <a:prstGeom prst="rect">
            <a:avLst/>
          </a:prstGeom>
          <a:ln w="38160">
            <a:solidFill>
              <a:srgbClr val="595959"/>
            </a:solidFill>
            <a:round/>
          </a:ln>
        </p:spPr>
      </p:pic>
      <p:sp>
        <p:nvSpPr>
          <p:cNvPr id="133" name="TextShape 2"/>
          <p:cNvSpPr txBox="1"/>
          <p:nvPr/>
        </p:nvSpPr>
        <p:spPr>
          <a:xfrm>
            <a:off x="225720" y="1716840"/>
            <a:ext cx="8525520" cy="69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algn="ctr">
              <a:lnSpc>
                <a:spcPct val="115000"/>
              </a:lnSpc>
            </a:pP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  <a:hlinkClick r:id="rId3"/>
              </a:rPr>
              <a:t>photo.css</a:t>
            </a:r>
            <a:r>
              <a:rPr b="0" lang="en-US" sz="2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文泉驛微米黑"/>
                <a:ea typeface="Calibri"/>
              </a:rPr>
              <a:t>: The album view CSS is pretty straightforward: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zh-CN</dc:language>
  <cp:lastModifiedBy>jjean</cp:lastModifiedBy>
  <dcterms:modified xsi:type="dcterms:W3CDTF">2019-04-17T17:01:02Z</dcterms:modified>
  <cp:revision>6</cp:revision>
  <dc:subject/>
  <dc:title/>
</cp:coreProperties>
</file>